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lata" charset="1" panose="00000500000000000000"/>
      <p:regular r:id="rId19"/>
    </p:embeddedFont>
    <p:embeddedFont>
      <p:font typeface="Glacial Indifference" charset="1" panose="00000000000000000000"/>
      <p:regular r:id="rId20"/>
    </p:embeddedFont>
    <p:embeddedFont>
      <p:font typeface="Glacial Indifference Bold" charset="1" panose="00000800000000000000"/>
      <p:regular r:id="rId21"/>
    </p:embeddedFont>
    <p:embeddedFont>
      <p:font typeface="Open Sans Bold" charset="1" panose="020B0806030504020204"/>
      <p:regular r:id="rId22"/>
    </p:embeddedFont>
    <p:embeddedFont>
      <p:font typeface="Glacial Indifference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jpe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jpe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6766968" y="-5647191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81075" y="5269431"/>
            <a:ext cx="47625" cy="3802747"/>
            <a:chOff x="0" y="0"/>
            <a:chExt cx="12543" cy="1001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001547"/>
            </a:xfrm>
            <a:custGeom>
              <a:avLst/>
              <a:gdLst/>
              <a:ahLst/>
              <a:cxnLst/>
              <a:rect r="r" b="b" t="t" l="l"/>
              <a:pathLst>
                <a:path h="1001547" w="12543">
                  <a:moveTo>
                    <a:pt x="0" y="0"/>
                  </a:moveTo>
                  <a:lnTo>
                    <a:pt x="12543" y="0"/>
                  </a:lnTo>
                  <a:lnTo>
                    <a:pt x="12543" y="1001547"/>
                  </a:lnTo>
                  <a:lnTo>
                    <a:pt x="0" y="100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103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5312" y="418984"/>
            <a:ext cx="1546776" cy="1232733"/>
          </a:xfrm>
          <a:custGeom>
            <a:avLst/>
            <a:gdLst/>
            <a:ahLst/>
            <a:cxnLst/>
            <a:rect r="r" b="b" t="t" l="l"/>
            <a:pathLst>
              <a:path h="1232733" w="1546776">
                <a:moveTo>
                  <a:pt x="0" y="0"/>
                </a:moveTo>
                <a:lnTo>
                  <a:pt x="1546776" y="0"/>
                </a:lnTo>
                <a:lnTo>
                  <a:pt x="1546776" y="1232734"/>
                </a:lnTo>
                <a:lnTo>
                  <a:pt x="0" y="1232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22959" y="406394"/>
            <a:ext cx="13655690" cy="115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9"/>
              </a:lnSpc>
              <a:spcBef>
                <a:spcPct val="0"/>
              </a:spcBef>
            </a:pPr>
            <a:r>
              <a:rPr lang="en-US" sz="6821" spc="73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CARBON CYCLE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5440" y="698798"/>
            <a:ext cx="2174166" cy="6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8"/>
              </a:lnSpc>
            </a:pPr>
            <a:r>
              <a:rPr lang="en-US" sz="2531" spc="1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LoopZone Industries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9705" y="5504050"/>
            <a:ext cx="9801677" cy="326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3"/>
              </a:lnSpc>
            </a:pPr>
            <a:r>
              <a:rPr lang="en-US" sz="3759" spc="26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Presented By:</a:t>
            </a:r>
          </a:p>
          <a:p>
            <a:pPr algn="l">
              <a:lnSpc>
                <a:spcPts val="4983"/>
              </a:lnSpc>
            </a:pPr>
            <a:r>
              <a:rPr lang="en-US" sz="3559" spc="252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Afsana Turabin Indana:     22201235</a:t>
            </a:r>
          </a:p>
          <a:p>
            <a:pPr algn="l">
              <a:lnSpc>
                <a:spcPts val="5263"/>
              </a:lnSpc>
            </a:pPr>
            <a:r>
              <a:rPr lang="en-US" sz="3759" spc="26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Shadman Sarwer :            22201242</a:t>
            </a:r>
          </a:p>
          <a:p>
            <a:pPr algn="l">
              <a:lnSpc>
                <a:spcPts val="5263"/>
              </a:lnSpc>
            </a:pPr>
            <a:r>
              <a:rPr lang="en-US" sz="3759" spc="26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H.M. Tahsin Sheikh :        22201243</a:t>
            </a:r>
          </a:p>
          <a:p>
            <a:pPr algn="l">
              <a:lnSpc>
                <a:spcPts val="5263"/>
              </a:lnSpc>
              <a:spcBef>
                <a:spcPct val="0"/>
              </a:spcBef>
            </a:pPr>
            <a:r>
              <a:rPr lang="en-US" sz="3759" spc="26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Humayra Jihan Arpita:    22201244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98454" y="5679381"/>
            <a:ext cx="6787870" cy="374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1"/>
              </a:lnSpc>
              <a:spcBef>
                <a:spcPct val="0"/>
              </a:spcBef>
            </a:pPr>
            <a:r>
              <a:rPr lang="en-US" sz="425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Presented To:</a:t>
            </a:r>
          </a:p>
          <a:p>
            <a:pPr algn="l">
              <a:lnSpc>
                <a:spcPts val="5961"/>
              </a:lnSpc>
              <a:spcBef>
                <a:spcPct val="0"/>
              </a:spcBef>
            </a:pPr>
            <a:r>
              <a:rPr lang="en-US" sz="425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Nadeem Ahmed</a:t>
            </a:r>
          </a:p>
          <a:p>
            <a:pPr algn="l">
              <a:lnSpc>
                <a:spcPts val="5961"/>
              </a:lnSpc>
              <a:spcBef>
                <a:spcPct val="0"/>
              </a:spcBef>
            </a:pPr>
            <a:r>
              <a:rPr lang="en-US" sz="425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Assistant Professor</a:t>
            </a:r>
          </a:p>
          <a:p>
            <a:pPr algn="l">
              <a:lnSpc>
                <a:spcPts val="5961"/>
              </a:lnSpc>
              <a:spcBef>
                <a:spcPct val="0"/>
              </a:spcBef>
            </a:pPr>
            <a:r>
              <a:rPr lang="en-US" sz="425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University of Asia Pacific</a:t>
            </a:r>
          </a:p>
          <a:p>
            <a:pPr algn="l">
              <a:lnSpc>
                <a:spcPts val="59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61975">
            <a:off x="-3041080" y="3394640"/>
            <a:ext cx="11226486" cy="11100188"/>
          </a:xfrm>
          <a:custGeom>
            <a:avLst/>
            <a:gdLst/>
            <a:ahLst/>
            <a:cxnLst/>
            <a:rect r="r" b="b" t="t" l="l"/>
            <a:pathLst>
              <a:path h="11100188" w="11226486">
                <a:moveTo>
                  <a:pt x="0" y="0"/>
                </a:moveTo>
                <a:lnTo>
                  <a:pt x="11226486" y="0"/>
                </a:lnTo>
                <a:lnTo>
                  <a:pt x="11226486" y="11100187"/>
                </a:lnTo>
                <a:lnTo>
                  <a:pt x="0" y="1110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618642" y="2673306"/>
            <a:ext cx="2672024" cy="2860693"/>
            <a:chOff x="0" y="0"/>
            <a:chExt cx="4159440" cy="445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4453030"/>
            </a:xfrm>
            <a:custGeom>
              <a:avLst/>
              <a:gdLst/>
              <a:ahLst/>
              <a:cxnLst/>
              <a:rect r="r" b="b" t="t" l="l"/>
              <a:pathLst>
                <a:path h="4453030" w="4159377">
                  <a:moveTo>
                    <a:pt x="4159377" y="2395113"/>
                  </a:moveTo>
                  <a:cubicBezTo>
                    <a:pt x="3182874" y="1988178"/>
                    <a:pt x="3182874" y="1988178"/>
                    <a:pt x="3182874" y="1988178"/>
                  </a:cubicBezTo>
                  <a:cubicBezTo>
                    <a:pt x="3315462" y="1743969"/>
                    <a:pt x="3315462" y="1743969"/>
                    <a:pt x="3315462" y="1743969"/>
                  </a:cubicBezTo>
                  <a:cubicBezTo>
                    <a:pt x="2959862" y="1104571"/>
                    <a:pt x="2489581" y="720883"/>
                    <a:pt x="1965198" y="720883"/>
                  </a:cubicBezTo>
                  <a:cubicBezTo>
                    <a:pt x="886079" y="720883"/>
                    <a:pt x="12065" y="2383612"/>
                    <a:pt x="0" y="4453030"/>
                  </a:cubicBezTo>
                  <a:cubicBezTo>
                    <a:pt x="12065" y="1988178"/>
                    <a:pt x="1054989" y="0"/>
                    <a:pt x="2332863" y="0"/>
                  </a:cubicBezTo>
                  <a:cubicBezTo>
                    <a:pt x="2863342" y="0"/>
                    <a:pt x="3351657" y="337195"/>
                    <a:pt x="3743452" y="918600"/>
                  </a:cubicBezTo>
                  <a:cubicBezTo>
                    <a:pt x="3845941" y="720883"/>
                    <a:pt x="3845941" y="720883"/>
                    <a:pt x="3845941" y="720883"/>
                  </a:cubicBezTo>
                  <a:lnTo>
                    <a:pt x="4159377" y="2395113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80878" y="3375342"/>
            <a:ext cx="2673535" cy="26752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76974" y="3543992"/>
            <a:ext cx="2674107" cy="2672392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176974" y="5038291"/>
            <a:ext cx="3307478" cy="1832661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063604" y="3693530"/>
            <a:ext cx="1108084" cy="1019437"/>
          </a:xfrm>
          <a:custGeom>
            <a:avLst/>
            <a:gdLst/>
            <a:ahLst/>
            <a:cxnLst/>
            <a:rect r="r" b="b" t="t" l="l"/>
            <a:pathLst>
              <a:path h="1019437" w="1108084">
                <a:moveTo>
                  <a:pt x="0" y="0"/>
                </a:moveTo>
                <a:lnTo>
                  <a:pt x="1108084" y="0"/>
                </a:lnTo>
                <a:lnTo>
                  <a:pt x="1108084" y="1019437"/>
                </a:lnTo>
                <a:lnTo>
                  <a:pt x="0" y="1019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69182" y="4018854"/>
            <a:ext cx="889691" cy="1019437"/>
          </a:xfrm>
          <a:custGeom>
            <a:avLst/>
            <a:gdLst/>
            <a:ahLst/>
            <a:cxnLst/>
            <a:rect r="r" b="b" t="t" l="l"/>
            <a:pathLst>
              <a:path h="1019437" w="889691">
                <a:moveTo>
                  <a:pt x="0" y="0"/>
                </a:moveTo>
                <a:lnTo>
                  <a:pt x="889691" y="0"/>
                </a:lnTo>
                <a:lnTo>
                  <a:pt x="889691" y="1019437"/>
                </a:lnTo>
                <a:lnTo>
                  <a:pt x="0" y="1019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920473" y="2776056"/>
            <a:ext cx="3302333" cy="1834947"/>
            <a:chOff x="0" y="0"/>
            <a:chExt cx="4159440" cy="23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070156" y="3375342"/>
            <a:ext cx="2673535" cy="2675250"/>
            <a:chOff x="0" y="0"/>
            <a:chExt cx="3367440" cy="336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-4713572">
            <a:off x="11825090" y="-4709160"/>
            <a:ext cx="8306698" cy="8213248"/>
          </a:xfrm>
          <a:custGeom>
            <a:avLst/>
            <a:gdLst/>
            <a:ahLst/>
            <a:cxnLst/>
            <a:rect r="r" b="b" t="t" l="l"/>
            <a:pathLst>
              <a:path h="8213248" w="8306698">
                <a:moveTo>
                  <a:pt x="0" y="0"/>
                </a:moveTo>
                <a:lnTo>
                  <a:pt x="8306698" y="0"/>
                </a:lnTo>
                <a:lnTo>
                  <a:pt x="8306698" y="8213248"/>
                </a:lnTo>
                <a:lnTo>
                  <a:pt x="0" y="821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10488914" y="3161969"/>
            <a:ext cx="2674107" cy="2672392"/>
            <a:chOff x="0" y="0"/>
            <a:chExt cx="3368160" cy="336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85833" y="4712967"/>
            <a:ext cx="3307478" cy="1832661"/>
            <a:chOff x="0" y="0"/>
            <a:chExt cx="4165920" cy="23083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131213" y="2183907"/>
            <a:ext cx="3302333" cy="1834947"/>
            <a:chOff x="0" y="0"/>
            <a:chExt cx="4159440" cy="23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429721" y="2817335"/>
            <a:ext cx="3003825" cy="3005752"/>
            <a:chOff x="0" y="0"/>
            <a:chExt cx="3367440" cy="336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7747618" y="3828793"/>
            <a:ext cx="1318611" cy="1126813"/>
          </a:xfrm>
          <a:custGeom>
            <a:avLst/>
            <a:gdLst/>
            <a:ahLst/>
            <a:cxnLst/>
            <a:rect r="r" b="b" t="t" l="l"/>
            <a:pathLst>
              <a:path h="1126813" w="1318611">
                <a:moveTo>
                  <a:pt x="0" y="0"/>
                </a:moveTo>
                <a:lnTo>
                  <a:pt x="1318611" y="0"/>
                </a:lnTo>
                <a:lnTo>
                  <a:pt x="1318611" y="1126813"/>
                </a:lnTo>
                <a:lnTo>
                  <a:pt x="0" y="1126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227306" y="3543992"/>
            <a:ext cx="1163757" cy="1119322"/>
          </a:xfrm>
          <a:custGeom>
            <a:avLst/>
            <a:gdLst/>
            <a:ahLst/>
            <a:cxnLst/>
            <a:rect r="r" b="b" t="t" l="l"/>
            <a:pathLst>
              <a:path h="1119322" w="1163757">
                <a:moveTo>
                  <a:pt x="0" y="0"/>
                </a:moveTo>
                <a:lnTo>
                  <a:pt x="1163756" y="0"/>
                </a:lnTo>
                <a:lnTo>
                  <a:pt x="1163756" y="1119322"/>
                </a:lnTo>
                <a:lnTo>
                  <a:pt x="0" y="1119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058371" y="3220001"/>
            <a:ext cx="1090598" cy="1062837"/>
          </a:xfrm>
          <a:custGeom>
            <a:avLst/>
            <a:gdLst/>
            <a:ahLst/>
            <a:cxnLst/>
            <a:rect r="r" b="b" t="t" l="l"/>
            <a:pathLst>
              <a:path h="1062837" w="1090598">
                <a:moveTo>
                  <a:pt x="0" y="0"/>
                </a:moveTo>
                <a:lnTo>
                  <a:pt x="1090598" y="0"/>
                </a:lnTo>
                <a:lnTo>
                  <a:pt x="1090598" y="1062837"/>
                </a:lnTo>
                <a:lnTo>
                  <a:pt x="0" y="10628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80878" y="4869881"/>
            <a:ext cx="2130144" cy="54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7"/>
              </a:lnSpc>
            </a:pPr>
            <a:r>
              <a:rPr lang="en-US" sz="3085" spc="40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Role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211710"/>
            <a:ext cx="16230600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Role of the project manager(Cont...)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95466" y="7137652"/>
            <a:ext cx="11586630" cy="25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890" indent="-310945" lvl="1">
              <a:lnSpc>
                <a:spcPts val="4032"/>
              </a:lnSpc>
              <a:buFont typeface="Arial"/>
              <a:buChar char="•"/>
            </a:pPr>
            <a:r>
              <a:rPr lang="en-US" sz="2880" spc="20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2880" spc="20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ctions in the Brick Field Project</a:t>
            </a:r>
          </a:p>
          <a:p>
            <a:pPr algn="l" marL="621890" indent="-310945" lvl="1">
              <a:lnSpc>
                <a:spcPts val="4032"/>
              </a:lnSpc>
              <a:buFont typeface="Arial"/>
              <a:buChar char="•"/>
            </a:pPr>
            <a:r>
              <a:rPr lang="en-US" sz="2880" spc="20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Allocate funds, schedule manpower for carbon unit installations, product manufacturing.</a:t>
            </a:r>
          </a:p>
          <a:p>
            <a:pPr algn="l" marL="621890" indent="-310945" lvl="1">
              <a:lnSpc>
                <a:spcPts val="4032"/>
              </a:lnSpc>
              <a:buFont typeface="Arial"/>
              <a:buChar char="•"/>
            </a:pPr>
            <a:r>
              <a:rPr lang="en-US" sz="2880" spc="20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Track emissions reduction, product quality milestones, and carbon credit sales achievements.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57366" y="5059524"/>
            <a:ext cx="1935716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9"/>
              </a:lnSpc>
            </a:pPr>
            <a:r>
              <a:rPr lang="en-US" sz="2999" spc="3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Planner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28227" y="4885856"/>
            <a:ext cx="2157392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9"/>
              </a:lnSpc>
            </a:pPr>
            <a:r>
              <a:rPr lang="en-US" sz="2999" spc="3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Controller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85908" y="4794463"/>
            <a:ext cx="1935716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9"/>
              </a:lnSpc>
            </a:pPr>
            <a:r>
              <a:rPr lang="en-US" sz="2999" spc="3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Leader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59986" y="4421965"/>
            <a:ext cx="2579956" cy="50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1"/>
              </a:lnSpc>
            </a:pPr>
            <a:r>
              <a:rPr lang="en-US" sz="2885" spc="37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Communicator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835836"/>
            <a:ext cx="10549380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Project Manager Must Fulfill Four Roles: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88367">
            <a:off x="-5349339" y="175344"/>
            <a:ext cx="13553399" cy="7081651"/>
          </a:xfrm>
          <a:custGeom>
            <a:avLst/>
            <a:gdLst/>
            <a:ahLst/>
            <a:cxnLst/>
            <a:rect r="r" b="b" t="t" l="l"/>
            <a:pathLst>
              <a:path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275462" y="777798"/>
            <a:ext cx="5900864" cy="7833748"/>
            <a:chOff x="0" y="0"/>
            <a:chExt cx="7278428" cy="96625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8428" cy="9662545"/>
            </a:xfrm>
            <a:custGeom>
              <a:avLst/>
              <a:gdLst/>
              <a:ahLst/>
              <a:cxnLst/>
              <a:rect r="r" b="b" t="t" l="l"/>
              <a:pathLst>
                <a:path h="9662545" w="7278428">
                  <a:moveTo>
                    <a:pt x="0" y="9172976"/>
                  </a:moveTo>
                  <a:lnTo>
                    <a:pt x="0" y="489569"/>
                  </a:lnTo>
                  <a:cubicBezTo>
                    <a:pt x="0" y="219018"/>
                    <a:pt x="247467" y="0"/>
                    <a:pt x="553161" y="0"/>
                  </a:cubicBezTo>
                  <a:lnTo>
                    <a:pt x="6725267" y="0"/>
                  </a:lnTo>
                  <a:cubicBezTo>
                    <a:pt x="7030962" y="0"/>
                    <a:pt x="7278428" y="220306"/>
                    <a:pt x="7278428" y="489569"/>
                  </a:cubicBezTo>
                  <a:lnTo>
                    <a:pt x="7278428" y="9172976"/>
                  </a:lnTo>
                  <a:cubicBezTo>
                    <a:pt x="7278428" y="9443527"/>
                    <a:pt x="7030962" y="9662545"/>
                    <a:pt x="6725267" y="9662545"/>
                  </a:cubicBezTo>
                  <a:lnTo>
                    <a:pt x="553161" y="9662545"/>
                  </a:lnTo>
                  <a:cubicBezTo>
                    <a:pt x="248922" y="9662545"/>
                    <a:pt x="0" y="9443527"/>
                    <a:pt x="0" y="9172976"/>
                  </a:cubicBezTo>
                  <a:close/>
                </a:path>
              </a:pathLst>
            </a:custGeom>
            <a:blipFill>
              <a:blip r:embed="rId4"/>
              <a:stretch>
                <a:fillRect l="0" t="-6529" r="0" b="-652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569450" y="5445029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06937" y="7098247"/>
            <a:ext cx="663084" cy="522028"/>
          </a:xfrm>
          <a:custGeom>
            <a:avLst/>
            <a:gdLst/>
            <a:ahLst/>
            <a:cxnLst/>
            <a:rect r="r" b="b" t="t" l="l"/>
            <a:pathLst>
              <a:path h="522028" w="663084">
                <a:moveTo>
                  <a:pt x="0" y="0"/>
                </a:moveTo>
                <a:lnTo>
                  <a:pt x="663084" y="0"/>
                </a:lnTo>
                <a:lnTo>
                  <a:pt x="663084" y="522028"/>
                </a:lnTo>
                <a:lnTo>
                  <a:pt x="0" y="522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67463" y="1541694"/>
            <a:ext cx="9136613" cy="77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3"/>
              </a:lnSpc>
              <a:spcBef>
                <a:spcPct val="0"/>
              </a:spcBef>
            </a:pPr>
            <a:r>
              <a:rPr lang="en-US" sz="4567" spc="29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Project Risk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61948" y="2813828"/>
            <a:ext cx="11229093" cy="490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5010" indent="-252505" lvl="1">
              <a:lnSpc>
                <a:spcPts val="3274"/>
              </a:lnSpc>
              <a:buAutoNum type="arabicPeriod" startAt="1"/>
            </a:pP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Planning Risk Manag</a:t>
            </a: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ement</a:t>
            </a:r>
          </a:p>
          <a:p>
            <a:pPr algn="just">
              <a:lnSpc>
                <a:spcPts val="3274"/>
              </a:lnSpc>
            </a:pP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Develop a Risk Management Plan early during project planning, to define how risks will be identified, analyzed, responded to, and monitored.</a:t>
            </a:r>
          </a:p>
          <a:p>
            <a:pPr algn="just">
              <a:lnSpc>
                <a:spcPts val="3274"/>
              </a:lnSpc>
            </a:pP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I</a:t>
            </a: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dentifying Risks List potential risks that could affect the project’s success (see below).</a:t>
            </a:r>
          </a:p>
          <a:p>
            <a:pPr algn="just">
              <a:lnSpc>
                <a:spcPts val="3274"/>
              </a:lnSpc>
            </a:pP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</a:t>
            </a: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Performing Qualitative Risk Analysis</a:t>
            </a:r>
          </a:p>
          <a:p>
            <a:pPr algn="just">
              <a:lnSpc>
                <a:spcPts val="3274"/>
              </a:lnSpc>
            </a:pP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Prioritize risks based on their probability of happening and their potential impact.</a:t>
            </a:r>
          </a:p>
          <a:p>
            <a:pPr algn="just">
              <a:lnSpc>
                <a:spcPts val="3274"/>
              </a:lnSpc>
            </a:pP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4. Controlling Risks</a:t>
            </a:r>
          </a:p>
          <a:p>
            <a:pPr algn="just">
              <a:lnSpc>
                <a:spcPts val="3274"/>
              </a:lnSpc>
            </a:pPr>
            <a:r>
              <a:rPr lang="en-US" sz="2339" spc="16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Track identified risks, monitor residual risks, identify new risks, and execute risk response plans.</a:t>
            </a:r>
          </a:p>
          <a:p>
            <a:pPr algn="just">
              <a:lnSpc>
                <a:spcPts val="327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6741" cy="3843478"/>
            </a:xfrm>
            <a:custGeom>
              <a:avLst/>
              <a:gdLst/>
              <a:ahLst/>
              <a:cxnLst/>
              <a:rect r="r" b="b" t="t" l="l"/>
              <a:pathLst>
                <a:path h="3843478" w="3016741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85623" y="6058085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112341" y="4168254"/>
            <a:ext cx="9146959" cy="211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7353"/>
              </a:lnSpc>
              <a:spcBef>
                <a:spcPct val="0"/>
              </a:spcBef>
            </a:pPr>
            <a:r>
              <a:rPr lang="en-US" sz="12395" spc="805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3556" y="314332"/>
            <a:ext cx="7978855" cy="9559897"/>
            <a:chOff x="0" y="0"/>
            <a:chExt cx="8585708" cy="1028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4"/>
              <a:stretch>
                <a:fillRect l="0" t="-2163" r="0" b="-2163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31454" y="4920753"/>
            <a:ext cx="422754" cy="422754"/>
          </a:xfrm>
          <a:custGeom>
            <a:avLst/>
            <a:gdLst/>
            <a:ahLst/>
            <a:cxnLst/>
            <a:rect r="r" b="b" t="t" l="l"/>
            <a:pathLst>
              <a:path h="422754" w="422754">
                <a:moveTo>
                  <a:pt x="0" y="0"/>
                </a:moveTo>
                <a:lnTo>
                  <a:pt x="422754" y="0"/>
                </a:lnTo>
                <a:lnTo>
                  <a:pt x="422754" y="422754"/>
                </a:lnTo>
                <a:lnTo>
                  <a:pt x="0" y="42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1416" y="5788545"/>
            <a:ext cx="538840" cy="539081"/>
          </a:xfrm>
          <a:custGeom>
            <a:avLst/>
            <a:gdLst/>
            <a:ahLst/>
            <a:cxnLst/>
            <a:rect r="r" b="b" t="t" l="l"/>
            <a:pathLst>
              <a:path h="539081" w="538840">
                <a:moveTo>
                  <a:pt x="0" y="0"/>
                </a:moveTo>
                <a:lnTo>
                  <a:pt x="538840" y="0"/>
                </a:lnTo>
                <a:lnTo>
                  <a:pt x="538840" y="539081"/>
                </a:lnTo>
                <a:lnTo>
                  <a:pt x="0" y="539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601" y="5360412"/>
            <a:ext cx="480277" cy="480277"/>
          </a:xfrm>
          <a:custGeom>
            <a:avLst/>
            <a:gdLst/>
            <a:ahLst/>
            <a:cxnLst/>
            <a:rect r="r" b="b" t="t" l="l"/>
            <a:pathLst>
              <a:path h="480277" w="480277">
                <a:moveTo>
                  <a:pt x="0" y="0"/>
                </a:moveTo>
                <a:lnTo>
                  <a:pt x="480277" y="0"/>
                </a:lnTo>
                <a:lnTo>
                  <a:pt x="480277" y="480277"/>
                </a:lnTo>
                <a:lnTo>
                  <a:pt x="0" y="480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65783" y="-3051227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4127082" y="8530034"/>
            <a:ext cx="2025971" cy="28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4"/>
              </a:lnSpc>
              <a:spcBef>
                <a:spcPct val="0"/>
              </a:spcBef>
            </a:pPr>
            <a:r>
              <a:rPr lang="en-US" sz="1652" i="true" spc="39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Gerente General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609871" y="3620653"/>
            <a:ext cx="11068259" cy="2224157"/>
            <a:chOff x="0" y="0"/>
            <a:chExt cx="2915097" cy="5857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5097" cy="585786"/>
            </a:xfrm>
            <a:custGeom>
              <a:avLst/>
              <a:gdLst/>
              <a:ahLst/>
              <a:cxnLst/>
              <a:rect r="r" b="b" t="t" l="l"/>
              <a:pathLst>
                <a:path h="585786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585786"/>
                  </a:lnTo>
                  <a:lnTo>
                    <a:pt x="0" y="585786"/>
                  </a:lnTo>
                  <a:close/>
                </a:path>
              </a:pathLst>
            </a:custGeom>
            <a:solidFill>
              <a:srgbClr val="F2F4F5">
                <a:alpha val="15686"/>
              </a:srgbClr>
            </a:solidFill>
            <a:ln w="38100" cap="sq">
              <a:solidFill>
                <a:srgbClr val="F2F4F5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915097" cy="747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8275" y="3999826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ANY QUESTION?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9932" y="1677421"/>
            <a:ext cx="634952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850751" y="-2824344"/>
            <a:ext cx="7793769" cy="7706089"/>
          </a:xfrm>
          <a:custGeom>
            <a:avLst/>
            <a:gdLst/>
            <a:ahLst/>
            <a:cxnLst/>
            <a:rect r="r" b="b" t="t" l="l"/>
            <a:pathLst>
              <a:path h="7706089" w="7793769">
                <a:moveTo>
                  <a:pt x="0" y="0"/>
                </a:moveTo>
                <a:lnTo>
                  <a:pt x="7793769" y="0"/>
                </a:lnTo>
                <a:lnTo>
                  <a:pt x="7793769" y="7706088"/>
                </a:lnTo>
                <a:lnTo>
                  <a:pt x="0" y="770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9689189" y="0"/>
            <a:ext cx="8603573" cy="10287000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43639" t="0" r="-75166" b="-293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39932" y="3395514"/>
            <a:ext cx="7228765" cy="5127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  <a:spcBef>
                <a:spcPct val="0"/>
              </a:spcBef>
            </a:pPr>
            <a:r>
              <a:rPr lang="en-US" b="true" sz="3259" spc="23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Integration Management</a:t>
            </a:r>
          </a:p>
          <a:p>
            <a:pPr algn="l">
              <a:lnSpc>
                <a:spcPts val="4562"/>
              </a:lnSpc>
              <a:spcBef>
                <a:spcPct val="0"/>
              </a:spcBef>
            </a:pPr>
          </a:p>
          <a:p>
            <a:pPr algn="l">
              <a:lnSpc>
                <a:spcPts val="4562"/>
              </a:lnSpc>
              <a:spcBef>
                <a:spcPct val="0"/>
              </a:spcBef>
            </a:pPr>
            <a:r>
              <a:rPr lang="en-US" b="true" sz="3259" spc="23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Scope Management</a:t>
            </a:r>
          </a:p>
          <a:p>
            <a:pPr algn="l">
              <a:lnSpc>
                <a:spcPts val="4562"/>
              </a:lnSpc>
              <a:spcBef>
                <a:spcPct val="0"/>
              </a:spcBef>
            </a:pPr>
          </a:p>
          <a:p>
            <a:pPr algn="l">
              <a:lnSpc>
                <a:spcPts val="4562"/>
              </a:lnSpc>
              <a:spcBef>
                <a:spcPct val="0"/>
              </a:spcBef>
            </a:pPr>
            <a:r>
              <a:rPr lang="en-US" b="true" sz="3259" spc="23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Managerial Capabilities and</a:t>
            </a:r>
          </a:p>
          <a:p>
            <a:pPr algn="l">
              <a:lnSpc>
                <a:spcPts val="4562"/>
              </a:lnSpc>
              <a:spcBef>
                <a:spcPct val="0"/>
              </a:spcBef>
            </a:pPr>
            <a:r>
              <a:rPr lang="en-US" b="true" sz="3259" spc="23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Leadership Skills</a:t>
            </a:r>
          </a:p>
          <a:p>
            <a:pPr algn="l">
              <a:lnSpc>
                <a:spcPts val="4562"/>
              </a:lnSpc>
              <a:spcBef>
                <a:spcPct val="0"/>
              </a:spcBef>
            </a:pPr>
          </a:p>
          <a:p>
            <a:pPr algn="l">
              <a:lnSpc>
                <a:spcPts val="4562"/>
              </a:lnSpc>
              <a:spcBef>
                <a:spcPct val="0"/>
              </a:spcBef>
            </a:pPr>
            <a:r>
              <a:rPr lang="en-US" b="true" sz="3259" spc="23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Risk Management</a:t>
            </a:r>
          </a:p>
          <a:p>
            <a:pPr algn="l">
              <a:lnSpc>
                <a:spcPts val="45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4339737" cy="10294939"/>
          </a:xfrm>
          <a:custGeom>
            <a:avLst/>
            <a:gdLst/>
            <a:ahLst/>
            <a:cxnLst/>
            <a:rect r="r" b="b" t="t" l="l"/>
            <a:pathLst>
              <a:path h="10294939" w="14339737">
                <a:moveTo>
                  <a:pt x="0" y="0"/>
                </a:moveTo>
                <a:lnTo>
                  <a:pt x="14339737" y="0"/>
                </a:lnTo>
                <a:lnTo>
                  <a:pt x="14339737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4895" r="0" b="-148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705707"/>
            <a:ext cx="13002813" cy="7310275"/>
          </a:xfrm>
          <a:custGeom>
            <a:avLst/>
            <a:gdLst/>
            <a:ahLst/>
            <a:cxnLst/>
            <a:rect r="r" b="b" t="t" l="l"/>
            <a:pathLst>
              <a:path h="7310275" w="13002813">
                <a:moveTo>
                  <a:pt x="0" y="0"/>
                </a:moveTo>
                <a:lnTo>
                  <a:pt x="13002813" y="0"/>
                </a:lnTo>
                <a:lnTo>
                  <a:pt x="13002813" y="7310275"/>
                </a:lnTo>
                <a:lnTo>
                  <a:pt x="0" y="7310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5821" y="3755764"/>
            <a:ext cx="12086684" cy="556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  <a:spcBef>
                <a:spcPct val="0"/>
              </a:spcBef>
            </a:pPr>
            <a:r>
              <a:rPr lang="en-US" sz="3528" spc="25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Carbon Utilization in Brick Fields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Objective: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Use captured carbon emissions from brick fields to create and sell eco-friendly products like pencils, cement, and even carbon credits.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Big Idea: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2828" spc="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Transform pollution into products and profits while promoting sustainability.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456584" y="2333034"/>
            <a:ext cx="634952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64857" y="4941963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1" y="0"/>
                </a:lnTo>
                <a:lnTo>
                  <a:pt x="9379701" y="9274178"/>
                </a:lnTo>
                <a:lnTo>
                  <a:pt x="0" y="927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860225">
            <a:off x="5812801" y="-3273677"/>
            <a:ext cx="5813961" cy="5748554"/>
          </a:xfrm>
          <a:custGeom>
            <a:avLst/>
            <a:gdLst/>
            <a:ahLst/>
            <a:cxnLst/>
            <a:rect r="r" b="b" t="t" l="l"/>
            <a:pathLst>
              <a:path h="5748554" w="5813961">
                <a:moveTo>
                  <a:pt x="0" y="0"/>
                </a:moveTo>
                <a:lnTo>
                  <a:pt x="5813962" y="0"/>
                </a:lnTo>
                <a:lnTo>
                  <a:pt x="5813962" y="5748555"/>
                </a:lnTo>
                <a:lnTo>
                  <a:pt x="0" y="5748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41650" y="2849489"/>
            <a:ext cx="9355079" cy="1806724"/>
            <a:chOff x="0" y="0"/>
            <a:chExt cx="3177177" cy="613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7177" cy="613601"/>
            </a:xfrm>
            <a:custGeom>
              <a:avLst/>
              <a:gdLst/>
              <a:ahLst/>
              <a:cxnLst/>
              <a:rect r="r" b="b" t="t" l="l"/>
              <a:pathLst>
                <a:path h="613601" w="3177177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06793" y="2984884"/>
            <a:ext cx="1205346" cy="1139467"/>
            <a:chOff x="0" y="0"/>
            <a:chExt cx="459054" cy="4339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9054" cy="433964"/>
            </a:xfrm>
            <a:custGeom>
              <a:avLst/>
              <a:gdLst/>
              <a:ahLst/>
              <a:cxnLst/>
              <a:rect r="r" b="b" t="t" l="l"/>
              <a:pathLst>
                <a:path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7211" y="3105622"/>
            <a:ext cx="884510" cy="895913"/>
          </a:xfrm>
          <a:custGeom>
            <a:avLst/>
            <a:gdLst/>
            <a:ahLst/>
            <a:cxnLst/>
            <a:rect r="r" b="b" t="t" l="l"/>
            <a:pathLst>
              <a:path h="895913" w="884510">
                <a:moveTo>
                  <a:pt x="0" y="0"/>
                </a:moveTo>
                <a:lnTo>
                  <a:pt x="884510" y="0"/>
                </a:lnTo>
                <a:lnTo>
                  <a:pt x="884510" y="895913"/>
                </a:lnTo>
                <a:lnTo>
                  <a:pt x="0" y="895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241650" y="4799088"/>
            <a:ext cx="9355079" cy="1806724"/>
            <a:chOff x="0" y="0"/>
            <a:chExt cx="3177177" cy="6136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7177" cy="613601"/>
            </a:xfrm>
            <a:custGeom>
              <a:avLst/>
              <a:gdLst/>
              <a:ahLst/>
              <a:cxnLst/>
              <a:rect r="r" b="b" t="t" l="l"/>
              <a:pathLst>
                <a:path h="613601" w="3177177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6793" y="4934482"/>
            <a:ext cx="1205346" cy="1139467"/>
            <a:chOff x="0" y="0"/>
            <a:chExt cx="459054" cy="4339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9054" cy="433964"/>
            </a:xfrm>
            <a:custGeom>
              <a:avLst/>
              <a:gdLst/>
              <a:ahLst/>
              <a:cxnLst/>
              <a:rect r="r" b="b" t="t" l="l"/>
              <a:pathLst>
                <a:path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1650" y="6748686"/>
            <a:ext cx="9355079" cy="2228230"/>
            <a:chOff x="0" y="0"/>
            <a:chExt cx="3177177" cy="7567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77177" cy="756753"/>
            </a:xfrm>
            <a:custGeom>
              <a:avLst/>
              <a:gdLst/>
              <a:ahLst/>
              <a:cxnLst/>
              <a:rect r="r" b="b" t="t" l="l"/>
              <a:pathLst>
                <a:path h="756753" w="3177177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747650"/>
                  </a:lnTo>
                  <a:cubicBezTo>
                    <a:pt x="3177177" y="752677"/>
                    <a:pt x="3173101" y="756753"/>
                    <a:pt x="3168074" y="756753"/>
                  </a:cubicBezTo>
                  <a:lnTo>
                    <a:pt x="9103" y="756753"/>
                  </a:lnTo>
                  <a:cubicBezTo>
                    <a:pt x="6689" y="756753"/>
                    <a:pt x="4373" y="755794"/>
                    <a:pt x="2666" y="754087"/>
                  </a:cubicBezTo>
                  <a:cubicBezTo>
                    <a:pt x="959" y="752379"/>
                    <a:pt x="0" y="750064"/>
                    <a:pt x="0" y="747650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177177" cy="79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6793" y="6884081"/>
            <a:ext cx="1205346" cy="1139467"/>
            <a:chOff x="0" y="0"/>
            <a:chExt cx="459054" cy="4339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59054" cy="433964"/>
            </a:xfrm>
            <a:custGeom>
              <a:avLst/>
              <a:gdLst/>
              <a:ahLst/>
              <a:cxnLst/>
              <a:rect r="r" b="b" t="t" l="l"/>
              <a:pathLst>
                <a:path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67211" y="6983334"/>
            <a:ext cx="940961" cy="940961"/>
          </a:xfrm>
          <a:custGeom>
            <a:avLst/>
            <a:gdLst/>
            <a:ahLst/>
            <a:cxnLst/>
            <a:rect r="r" b="b" t="t" l="l"/>
            <a:pathLst>
              <a:path h="940961" w="940961">
                <a:moveTo>
                  <a:pt x="0" y="0"/>
                </a:moveTo>
                <a:lnTo>
                  <a:pt x="940961" y="0"/>
                </a:lnTo>
                <a:lnTo>
                  <a:pt x="940961" y="940961"/>
                </a:lnTo>
                <a:lnTo>
                  <a:pt x="0" y="94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524993" y="5066559"/>
            <a:ext cx="926727" cy="926727"/>
          </a:xfrm>
          <a:custGeom>
            <a:avLst/>
            <a:gdLst/>
            <a:ahLst/>
            <a:cxnLst/>
            <a:rect r="r" b="b" t="t" l="l"/>
            <a:pathLst>
              <a:path h="926727" w="926727">
                <a:moveTo>
                  <a:pt x="0" y="0"/>
                </a:moveTo>
                <a:lnTo>
                  <a:pt x="926728" y="0"/>
                </a:lnTo>
                <a:lnTo>
                  <a:pt x="926728" y="926728"/>
                </a:lnTo>
                <a:lnTo>
                  <a:pt x="0" y="926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2836596" y="3417984"/>
            <a:ext cx="7418551" cy="144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</a:t>
            </a: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stall capture tech at pilot sites.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Start pencil and eco-cement production.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Develop marketplace for green products.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836596" y="2927734"/>
            <a:ext cx="1804892" cy="42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Execution: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8063" y="305894"/>
            <a:ext cx="12061413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Integration Management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36596" y="5367583"/>
            <a:ext cx="7418551" cy="144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</a:t>
            </a: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ange Control Board (CCB) setup.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Allow for iterative product improvements.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Adapt to new government carbon regulations.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836596" y="4877332"/>
            <a:ext cx="5324901" cy="42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Integrated Change Control: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12139" y="7317181"/>
            <a:ext cx="7418551" cy="181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rello: Workflow and task management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Jira: Bug tracking and change requests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Excel: Carbon credit accounting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Zoom/Skype: Team meetings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836596" y="6826931"/>
            <a:ext cx="6030709" cy="42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Software to Use: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0977729" y="1401689"/>
            <a:ext cx="6896268" cy="8637197"/>
          </a:xfrm>
          <a:custGeom>
            <a:avLst/>
            <a:gdLst/>
            <a:ahLst/>
            <a:cxnLst/>
            <a:rect r="r" b="b" t="t" l="l"/>
            <a:pathLst>
              <a:path h="8637197" w="6896268">
                <a:moveTo>
                  <a:pt x="0" y="0"/>
                </a:moveTo>
                <a:lnTo>
                  <a:pt x="6896268" y="0"/>
                </a:lnTo>
                <a:lnTo>
                  <a:pt x="6896268" y="8637197"/>
                </a:lnTo>
                <a:lnTo>
                  <a:pt x="0" y="8637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7" r="0" b="-13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316121"/>
            <a:chOff x="0" y="0"/>
            <a:chExt cx="4816593" cy="2717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17003"/>
            </a:xfrm>
            <a:custGeom>
              <a:avLst/>
              <a:gdLst/>
              <a:ahLst/>
              <a:cxnLst/>
              <a:rect r="r" b="b" t="t" l="l"/>
              <a:pathLst>
                <a:path h="271700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7003"/>
                  </a:lnTo>
                  <a:lnTo>
                    <a:pt x="0" y="2717003"/>
                  </a:ln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55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329437" y="455966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782193" y="657632"/>
            <a:ext cx="16023200" cy="109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Integration Management(Cont...)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3178654" y="1374603"/>
            <a:ext cx="6544563" cy="3211121"/>
          </a:xfrm>
          <a:custGeom>
            <a:avLst/>
            <a:gdLst/>
            <a:ahLst/>
            <a:cxnLst/>
            <a:rect r="r" b="b" t="t" l="l"/>
            <a:pathLst>
              <a:path h="3211121" w="6544563">
                <a:moveTo>
                  <a:pt x="0" y="0"/>
                </a:moveTo>
                <a:lnTo>
                  <a:pt x="6544563" y="0"/>
                </a:lnTo>
                <a:lnTo>
                  <a:pt x="6544563" y="3211121"/>
                </a:lnTo>
                <a:lnTo>
                  <a:pt x="0" y="3211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01516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82193" y="2033036"/>
            <a:ext cx="15348225" cy="68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3"/>
              </a:lnSpc>
              <a:spcBef>
                <a:spcPct val="0"/>
              </a:spcBef>
            </a:pPr>
            <a:r>
              <a:rPr lang="en-US" sz="3552" spc="23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Project Plan Development</a:t>
            </a:r>
          </a:p>
          <a:p>
            <a:pPr algn="l">
              <a:lnSpc>
                <a:spcPts val="4973"/>
              </a:lnSpc>
              <a:spcBef>
                <a:spcPct val="0"/>
              </a:spcBef>
            </a:pPr>
          </a:p>
          <a:p>
            <a:pPr algn="l" marL="680684" indent="-340342" lvl="1">
              <a:lnSpc>
                <a:spcPts val="4413"/>
              </a:lnSpc>
              <a:buFont typeface="Arial"/>
              <a:buChar char="•"/>
            </a:pPr>
            <a:r>
              <a:rPr lang="en-US" sz="3152" spc="20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Introduction: Brick Field Carbon Capture &amp; Reuse Project</a:t>
            </a:r>
          </a:p>
          <a:p>
            <a:pPr algn="l" marL="680684" indent="-340342" lvl="1">
              <a:lnSpc>
                <a:spcPts val="4413"/>
              </a:lnSpc>
              <a:buFont typeface="Arial"/>
              <a:buChar char="•"/>
            </a:pPr>
            <a:r>
              <a:rPr lang="en-US" sz="3152" spc="20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Organization: Led by EcoTech Solutions</a:t>
            </a:r>
          </a:p>
          <a:p>
            <a:pPr algn="l" marL="680684" indent="-340342" lvl="1">
              <a:lnSpc>
                <a:spcPts val="4413"/>
              </a:lnSpc>
              <a:buFont typeface="Arial"/>
              <a:buChar char="•"/>
            </a:pPr>
            <a:r>
              <a:rPr lang="en-US" sz="3152" spc="20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Managerial Process: Agile Methodology + Regular review meetings</a:t>
            </a:r>
          </a:p>
          <a:p>
            <a:pPr algn="l" marL="680684" indent="-340342" lvl="1">
              <a:lnSpc>
                <a:spcPts val="4413"/>
              </a:lnSpc>
              <a:buFont typeface="Arial"/>
              <a:buChar char="•"/>
            </a:pPr>
            <a:r>
              <a:rPr lang="en-US" sz="3152" spc="20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Technical Process: Install carbon capture units; process carbon for secondary products</a:t>
            </a:r>
          </a:p>
          <a:p>
            <a:pPr algn="l" marL="680684" indent="-340342" lvl="1">
              <a:lnSpc>
                <a:spcPts val="4413"/>
              </a:lnSpc>
              <a:buFont typeface="Arial"/>
              <a:buChar char="•"/>
            </a:pPr>
            <a:r>
              <a:rPr lang="en-US" sz="3152" spc="20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Work Packages:</a:t>
            </a:r>
          </a:p>
          <a:p>
            <a:pPr algn="l" marL="680684" indent="-340342" lvl="1">
              <a:lnSpc>
                <a:spcPts val="4413"/>
              </a:lnSpc>
              <a:buFont typeface="Arial"/>
              <a:buChar char="•"/>
            </a:pPr>
            <a:r>
              <a:rPr lang="en-US" sz="3152" spc="20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Carbon capture setup</a:t>
            </a:r>
          </a:p>
          <a:p>
            <a:pPr algn="l" marL="680684" indent="-340342" lvl="1">
              <a:lnSpc>
                <a:spcPts val="4413"/>
              </a:lnSpc>
              <a:buFont typeface="Arial"/>
              <a:buChar char="•"/>
            </a:pPr>
            <a:r>
              <a:rPr lang="en-US" sz="3152" spc="20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Product manufacturing (pencil, cement)</a:t>
            </a:r>
          </a:p>
          <a:p>
            <a:pPr algn="l" marL="680684" indent="-340342" lvl="1">
              <a:lnSpc>
                <a:spcPts val="4413"/>
              </a:lnSpc>
              <a:buFont typeface="Arial"/>
              <a:buChar char="•"/>
            </a:pPr>
            <a:r>
              <a:rPr lang="en-US" sz="3152" spc="20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Sales &amp; marketing</a:t>
            </a:r>
          </a:p>
          <a:p>
            <a:pPr algn="l" marL="680684" indent="-340342" lvl="1">
              <a:lnSpc>
                <a:spcPts val="4413"/>
              </a:lnSpc>
              <a:buFont typeface="Arial"/>
              <a:buChar char="•"/>
            </a:pPr>
            <a:r>
              <a:rPr lang="en-US" sz="3152" spc="20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Schedules/Budget: 18 months project cycle / $500K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12266545" y="-2948100"/>
            <a:ext cx="5963286" cy="5896199"/>
          </a:xfrm>
          <a:custGeom>
            <a:avLst/>
            <a:gdLst/>
            <a:ahLst/>
            <a:cxnLst/>
            <a:rect r="r" b="b" t="t" l="l"/>
            <a:pathLst>
              <a:path h="5896199" w="5963286">
                <a:moveTo>
                  <a:pt x="0" y="0"/>
                </a:moveTo>
                <a:lnTo>
                  <a:pt x="5963286" y="0"/>
                </a:lnTo>
                <a:lnTo>
                  <a:pt x="5963286" y="5896200"/>
                </a:lnTo>
                <a:lnTo>
                  <a:pt x="0" y="589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90873">
            <a:off x="-3042812" y="6272221"/>
            <a:ext cx="7663149" cy="7576939"/>
          </a:xfrm>
          <a:custGeom>
            <a:avLst/>
            <a:gdLst/>
            <a:ahLst/>
            <a:cxnLst/>
            <a:rect r="r" b="b" t="t" l="l"/>
            <a:pathLst>
              <a:path h="7576939" w="7663149">
                <a:moveTo>
                  <a:pt x="0" y="0"/>
                </a:moveTo>
                <a:lnTo>
                  <a:pt x="7663150" y="0"/>
                </a:lnTo>
                <a:lnTo>
                  <a:pt x="7663150" y="7576939"/>
                </a:lnTo>
                <a:lnTo>
                  <a:pt x="0" y="7576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4509977" y="0"/>
            <a:ext cx="9203249" cy="796959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84586" y="7248384"/>
            <a:ext cx="9203249" cy="796959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8763" y="150602"/>
            <a:ext cx="9895541" cy="118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 spc="453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Scope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261" y="1902210"/>
            <a:ext cx="13580606" cy="782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3"/>
              </a:lnSpc>
            </a:pPr>
            <a:r>
              <a:rPr lang="en-US" sz="2781" spc="19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 Sc</a:t>
            </a:r>
            <a:r>
              <a:rPr lang="en-US" sz="2781" spc="19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 Management</a:t>
            </a:r>
          </a:p>
          <a:p>
            <a:pPr algn="just" marL="559085" indent="-279543" lvl="1">
              <a:lnSpc>
                <a:spcPts val="3625"/>
              </a:lnSpc>
              <a:buFont typeface="Arial"/>
              <a:buChar char="•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Define how the project's scope will be defined, verified, and controlled.</a:t>
            </a:r>
          </a:p>
          <a:p>
            <a:pPr algn="just" marL="559085" indent="-279543" lvl="1">
              <a:lnSpc>
                <a:spcPts val="3625"/>
              </a:lnSpc>
              <a:buFont typeface="Arial"/>
              <a:buChar char="•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Brick Field Carbon Project: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Scope Management Plan to guide how carbon capture, product development (pencil, cement), and carbon sales will be handled.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clear acceptance criteria: e.g., minimum 20% carbon emission reduction.</a:t>
            </a:r>
          </a:p>
          <a:p>
            <a:pPr algn="just">
              <a:lnSpc>
                <a:spcPts val="3625"/>
              </a:lnSpc>
            </a:pPr>
          </a:p>
          <a:p>
            <a:pPr algn="just">
              <a:lnSpc>
                <a:spcPts val="3893"/>
              </a:lnSpc>
            </a:pPr>
            <a:r>
              <a:rPr lang="en-US" sz="2781" spc="19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Collect Requirements</a:t>
            </a:r>
          </a:p>
          <a:p>
            <a:pPr algn="just" marL="559085" indent="-279543" lvl="1">
              <a:lnSpc>
                <a:spcPts val="3625"/>
              </a:lnSpc>
              <a:buFont typeface="Arial"/>
              <a:buChar char="•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Gather needs from all stakeholders.</a:t>
            </a:r>
          </a:p>
          <a:p>
            <a:pPr algn="just" marL="559085" indent="-279543" lvl="1">
              <a:lnSpc>
                <a:spcPts val="3625"/>
              </a:lnSpc>
              <a:buFont typeface="Arial"/>
              <a:buChar char="•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Methods: Interviews with brick owners, surveys for green product consumers, government compliance requirements.</a:t>
            </a:r>
          </a:p>
          <a:p>
            <a:pPr algn="just" marL="559085" indent="-279543" lvl="1">
              <a:lnSpc>
                <a:spcPts val="3625"/>
              </a:lnSpc>
              <a:buFont typeface="Arial"/>
              <a:buChar char="•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Requirements: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Safe carbon capture tech.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Eco-friendly pencil and cement quality.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Carbon credit registration.</a:t>
            </a:r>
          </a:p>
          <a:p>
            <a:pPr algn="just">
              <a:lnSpc>
                <a:spcPts val="362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12266545" y="-2948100"/>
            <a:ext cx="5963286" cy="5896199"/>
          </a:xfrm>
          <a:custGeom>
            <a:avLst/>
            <a:gdLst/>
            <a:ahLst/>
            <a:cxnLst/>
            <a:rect r="r" b="b" t="t" l="l"/>
            <a:pathLst>
              <a:path h="5896199" w="5963286">
                <a:moveTo>
                  <a:pt x="0" y="0"/>
                </a:moveTo>
                <a:lnTo>
                  <a:pt x="5963286" y="0"/>
                </a:lnTo>
                <a:lnTo>
                  <a:pt x="5963286" y="5896200"/>
                </a:lnTo>
                <a:lnTo>
                  <a:pt x="0" y="589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90873">
            <a:off x="-3042812" y="6272221"/>
            <a:ext cx="7663149" cy="7576939"/>
          </a:xfrm>
          <a:custGeom>
            <a:avLst/>
            <a:gdLst/>
            <a:ahLst/>
            <a:cxnLst/>
            <a:rect r="r" b="b" t="t" l="l"/>
            <a:pathLst>
              <a:path h="7576939" w="7663149">
                <a:moveTo>
                  <a:pt x="0" y="0"/>
                </a:moveTo>
                <a:lnTo>
                  <a:pt x="7663150" y="0"/>
                </a:lnTo>
                <a:lnTo>
                  <a:pt x="7663150" y="7576939"/>
                </a:lnTo>
                <a:lnTo>
                  <a:pt x="0" y="7576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4509977" y="0"/>
            <a:ext cx="9203249" cy="796959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89741" y="5861969"/>
            <a:ext cx="9203249" cy="796959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8763" y="150602"/>
            <a:ext cx="13324541" cy="118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 spc="453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Scope Management(Cont..)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0158" y="1776392"/>
            <a:ext cx="14159819" cy="652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2990" spc="21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Define Scope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Create a clear project scope statement.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Scope: Carbon capture installation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Out</a:t>
            </a: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 Scope: Brick field modernization 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</a:p>
          <a:p>
            <a:pPr algn="just">
              <a:lnSpc>
                <a:spcPts val="4186"/>
              </a:lnSpc>
            </a:pPr>
            <a:r>
              <a:rPr lang="en-US" sz="2990" spc="21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</a:t>
            </a:r>
            <a:r>
              <a:rPr lang="en-US" sz="2990" spc="21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eate WBS (Work Breakdown Structure)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Break project into small, manageable tasks:</a:t>
            </a:r>
          </a:p>
          <a:p>
            <a:pPr algn="just" marL="1204981" indent="-401660" lvl="2">
              <a:lnSpc>
                <a:spcPts val="3906"/>
              </a:lnSpc>
              <a:buAutoNum type="alphaLcPeriod" startAt="1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Carbon capture unit installation</a:t>
            </a:r>
          </a:p>
          <a:p>
            <a:pPr algn="just" marL="1204981" indent="-401660" lvl="2">
              <a:lnSpc>
                <a:spcPts val="3906"/>
              </a:lnSpc>
              <a:buAutoNum type="alphaLcPeriod" startAt="1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Graphite extraction for pencils</a:t>
            </a:r>
          </a:p>
          <a:p>
            <a:pPr algn="just" marL="1204981" indent="-401660" lvl="2">
              <a:lnSpc>
                <a:spcPts val="3906"/>
              </a:lnSpc>
              <a:buAutoNum type="alphaLcPeriod" startAt="1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CO₂-curing of cement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WBS allows better assignment of tasks and progress tracking.</a:t>
            </a:r>
          </a:p>
          <a:p>
            <a:pPr algn="just">
              <a:lnSpc>
                <a:spcPts val="3766"/>
              </a:lnSpc>
            </a:pPr>
          </a:p>
          <a:p>
            <a:pPr algn="just">
              <a:lnSpc>
                <a:spcPts val="376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12266545" y="-2948100"/>
            <a:ext cx="5963286" cy="5896199"/>
          </a:xfrm>
          <a:custGeom>
            <a:avLst/>
            <a:gdLst/>
            <a:ahLst/>
            <a:cxnLst/>
            <a:rect r="r" b="b" t="t" l="l"/>
            <a:pathLst>
              <a:path h="5896199" w="5963286">
                <a:moveTo>
                  <a:pt x="0" y="0"/>
                </a:moveTo>
                <a:lnTo>
                  <a:pt x="5963286" y="0"/>
                </a:lnTo>
                <a:lnTo>
                  <a:pt x="5963286" y="5896200"/>
                </a:lnTo>
                <a:lnTo>
                  <a:pt x="0" y="589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90873">
            <a:off x="-3042812" y="6272221"/>
            <a:ext cx="7663149" cy="7576939"/>
          </a:xfrm>
          <a:custGeom>
            <a:avLst/>
            <a:gdLst/>
            <a:ahLst/>
            <a:cxnLst/>
            <a:rect r="r" b="b" t="t" l="l"/>
            <a:pathLst>
              <a:path h="7576939" w="7663149">
                <a:moveTo>
                  <a:pt x="0" y="0"/>
                </a:moveTo>
                <a:lnTo>
                  <a:pt x="7663150" y="0"/>
                </a:lnTo>
                <a:lnTo>
                  <a:pt x="7663150" y="7576939"/>
                </a:lnTo>
                <a:lnTo>
                  <a:pt x="0" y="7576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4509977" y="0"/>
            <a:ext cx="9203249" cy="796959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509977" y="8363505"/>
            <a:ext cx="9203249" cy="796959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8763" y="150602"/>
            <a:ext cx="13101516" cy="118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 spc="453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Scope Management(Cont..)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202" y="1956211"/>
            <a:ext cx="14471626" cy="599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Validate Sc</a:t>
            </a: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Formal acceptance of completed deliverables.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</a:t>
            </a: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ow: Regular Stakeholder approvals after milestones.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Example: Eco-pencils and getting customer feedback.</a:t>
            </a:r>
          </a:p>
          <a:p>
            <a:pPr algn="just">
              <a:lnSpc>
                <a:spcPts val="3991"/>
              </a:lnSpc>
            </a:pPr>
          </a:p>
          <a:p>
            <a:pPr algn="just">
              <a:lnSpc>
                <a:spcPts val="3991"/>
              </a:lnSpc>
            </a:pPr>
          </a:p>
          <a:p>
            <a:pPr algn="just">
              <a:lnSpc>
                <a:spcPts val="3991"/>
              </a:lnSpc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 Scope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Monitor project scope and manage changes carefully.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ools: Approval by Change Control Board (CCB).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Prevent scope creep by sticking to carbon capture </a:t>
            </a:r>
          </a:p>
          <a:p>
            <a:pPr algn="just">
              <a:lnSpc>
                <a:spcPts val="3849"/>
              </a:lnSpc>
            </a:pPr>
          </a:p>
          <a:p>
            <a:pPr algn="just">
              <a:lnSpc>
                <a:spcPts val="384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9312523" y="6846661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793639" y="7167570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0"/>
                </a:lnTo>
                <a:lnTo>
                  <a:pt x="0" y="418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28213" y="688522"/>
            <a:ext cx="14589886" cy="8202539"/>
          </a:xfrm>
          <a:custGeom>
            <a:avLst/>
            <a:gdLst/>
            <a:ahLst/>
            <a:cxnLst/>
            <a:rect r="r" b="b" t="t" l="l"/>
            <a:pathLst>
              <a:path h="8202539" w="14589886">
                <a:moveTo>
                  <a:pt x="0" y="0"/>
                </a:moveTo>
                <a:lnTo>
                  <a:pt x="14589886" y="0"/>
                </a:lnTo>
                <a:lnTo>
                  <a:pt x="14589886" y="8202539"/>
                </a:lnTo>
                <a:lnTo>
                  <a:pt x="0" y="8202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28213" y="724912"/>
            <a:ext cx="11888575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Role of the project manager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728568" y="2342370"/>
            <a:ext cx="13923278" cy="593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9421" indent="-359711" lvl="1">
              <a:lnSpc>
                <a:spcPts val="4665"/>
              </a:lnSpc>
              <a:buAutoNum type="arabicPeriod" startAt="1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Task Organization:</a:t>
            </a:r>
          </a:p>
          <a:p>
            <a:pPr algn="l" marL="719421" indent="-359711" lvl="1">
              <a:lnSpc>
                <a:spcPts val="4665"/>
              </a:lnSpc>
              <a:buFont typeface="Arial"/>
              <a:buChar char="•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Plan carbon capture, pencil production, and eco-cement creation.</a:t>
            </a:r>
          </a:p>
          <a:p>
            <a:pPr algn="l" marL="719421" indent="-359711" lvl="1">
              <a:lnSpc>
                <a:spcPts val="4665"/>
              </a:lnSpc>
              <a:buAutoNum type="arabicPeriod" startAt="1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Resource Planning:</a:t>
            </a:r>
          </a:p>
          <a:p>
            <a:pPr algn="l" marL="719421" indent="-359711" lvl="1">
              <a:lnSpc>
                <a:spcPts val="4665"/>
              </a:lnSpc>
              <a:buFont typeface="Arial"/>
              <a:buChar char="•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Allocate funds, schedule manpower for carbon unit installations, product manufacturing.</a:t>
            </a:r>
          </a:p>
          <a:p>
            <a:pPr algn="l" marL="719421" indent="-359711" lvl="1">
              <a:lnSpc>
                <a:spcPts val="4665"/>
              </a:lnSpc>
              <a:buAutoNum type="arabicPeriod" startAt="1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Progress Monitoring:</a:t>
            </a:r>
          </a:p>
          <a:p>
            <a:pPr algn="l" marL="719421" indent="-359711" lvl="1">
              <a:lnSpc>
                <a:spcPts val="4665"/>
              </a:lnSpc>
              <a:buFont typeface="Arial"/>
              <a:buChar char="•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Track emissions reduction, product quality milestones, and carbon credit sales achievements.</a:t>
            </a:r>
          </a:p>
          <a:p>
            <a:pPr algn="l">
              <a:lnSpc>
                <a:spcPts val="466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DAGlqVxJ-iU</dc:identifier>
  <dcterms:modified xsi:type="dcterms:W3CDTF">2011-08-01T06:04:30Z</dcterms:modified>
  <cp:revision>1</cp:revision>
  <dc:title>Green Illustrated Sustainable World Presentation</dc:title>
</cp:coreProperties>
</file>